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71" r:id="rId3"/>
    <p:sldId id="272" r:id="rId4"/>
    <p:sldId id="280" r:id="rId5"/>
    <p:sldId id="258" r:id="rId6"/>
    <p:sldId id="259" r:id="rId7"/>
    <p:sldId id="269" r:id="rId8"/>
    <p:sldId id="261" r:id="rId9"/>
    <p:sldId id="262" r:id="rId10"/>
    <p:sldId id="288" r:id="rId11"/>
    <p:sldId id="289" r:id="rId12"/>
    <p:sldId id="260" r:id="rId13"/>
    <p:sldId id="281" r:id="rId14"/>
    <p:sldId id="282" r:id="rId15"/>
    <p:sldId id="283" r:id="rId16"/>
    <p:sldId id="284" r:id="rId17"/>
    <p:sldId id="285" r:id="rId18"/>
    <p:sldId id="286" r:id="rId19"/>
    <p:sldId id="287" r:id="rId20"/>
    <p:sldId id="290"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525" autoAdjust="0"/>
  </p:normalViewPr>
  <p:slideViewPr>
    <p:cSldViewPr snapToGrid="0">
      <p:cViewPr varScale="1">
        <p:scale>
          <a:sx n="81" d="100"/>
          <a:sy n="81" d="100"/>
        </p:scale>
        <p:origin x="725"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E2B1B5-A712-4813-BBFE-7BCF0A67FB7A}" type="datetimeFigureOut">
              <a:rPr lang="en-IN" smtClean="0"/>
              <a:pPr/>
              <a:t>29-04-2022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D2F07B-8442-4F0E-AABE-01975114FFF1}" type="slidenum">
              <a:rPr lang="en-IN" smtClean="0"/>
              <a:pPr/>
              <a:t>‹#›</a:t>
            </a:fld>
            <a:endParaRPr lang="en-IN"/>
          </a:p>
        </p:txBody>
      </p:sp>
    </p:spTree>
    <p:extLst>
      <p:ext uri="{BB962C8B-B14F-4D97-AF65-F5344CB8AC3E}">
        <p14:creationId xmlns:p14="http://schemas.microsoft.com/office/powerpoint/2010/main" val="3159334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133524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3307659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1135130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2376050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239377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3348380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3109815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4166509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1990912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1324676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C3D294-FD5A-4CD3-B0EB-B6C0A1ECAB0C}" type="datetimeFigureOut">
              <a:rPr lang="en-IN" smtClean="0"/>
              <a:pPr/>
              <a:t>29-04-2022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A18211-108B-4136-9800-0F8948DFF539}" type="slidenum">
              <a:rPr lang="en-IN" smtClean="0"/>
              <a:pPr/>
              <a:t>‹#›</a:t>
            </a:fld>
            <a:endParaRPr lang="en-IN"/>
          </a:p>
        </p:txBody>
      </p:sp>
    </p:spTree>
    <p:extLst>
      <p:ext uri="{BB962C8B-B14F-4D97-AF65-F5344CB8AC3E}">
        <p14:creationId xmlns:p14="http://schemas.microsoft.com/office/powerpoint/2010/main" val="933105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C3D294-FD5A-4CD3-B0EB-B6C0A1ECAB0C}" type="datetimeFigureOut">
              <a:rPr lang="en-IN" smtClean="0"/>
              <a:pPr/>
              <a:t>29-04-2022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A18211-108B-4136-9800-0F8948DFF539}" type="slidenum">
              <a:rPr lang="en-IN" smtClean="0"/>
              <a:pPr/>
              <a:t>‹#›</a:t>
            </a:fld>
            <a:endParaRPr lang="en-IN"/>
          </a:p>
        </p:txBody>
      </p:sp>
    </p:spTree>
    <p:extLst>
      <p:ext uri="{BB962C8B-B14F-4D97-AF65-F5344CB8AC3E}">
        <p14:creationId xmlns:p14="http://schemas.microsoft.com/office/powerpoint/2010/main" val="269927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1524000" y="1122363"/>
            <a:ext cx="9144000" cy="2387600"/>
          </a:xfrm>
        </p:spPr>
        <p:txBody>
          <a:bodyPr/>
          <a:lstStyle/>
          <a:p>
            <a:r>
              <a:rPr lang="en-IN" b="1" dirty="0"/>
              <a:t>Bird Species Detection</a:t>
            </a:r>
          </a:p>
        </p:txBody>
      </p:sp>
      <p:sp>
        <p:nvSpPr>
          <p:cNvPr id="15" name="Subtitle 2"/>
          <p:cNvSpPr>
            <a:spLocks noGrp="1"/>
          </p:cNvSpPr>
          <p:nvPr>
            <p:ph type="subTitle" idx="1"/>
          </p:nvPr>
        </p:nvSpPr>
        <p:spPr>
          <a:xfrm>
            <a:off x="1524000" y="3602038"/>
            <a:ext cx="9144000" cy="1655762"/>
          </a:xfrm>
        </p:spPr>
        <p:txBody>
          <a:bodyPr/>
          <a:lstStyle/>
          <a:p>
            <a:r>
              <a:rPr lang="en-IN" b="1" dirty="0" smtClean="0"/>
              <a:t>MAJOR PROJECT – </a:t>
            </a:r>
            <a:r>
              <a:rPr lang="en-IN" b="1" dirty="0" smtClean="0"/>
              <a:t>FINAL REVIEW</a:t>
            </a:r>
            <a:endParaRPr lang="en-IN"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646331"/>
          </a:xfrm>
          <a:prstGeom prst="rect">
            <a:avLst/>
          </a:prstGeom>
          <a:noFill/>
        </p:spPr>
        <p:txBody>
          <a:bodyPr wrap="square" rtlCol="0">
            <a:spAutoFit/>
          </a:bodyPr>
          <a:lstStyle/>
          <a:p>
            <a:pPr algn="ctr"/>
            <a:r>
              <a:rPr lang="en-IN" dirty="0"/>
              <a:t>                                                       Department of Computer Science and Engineering                                             Slide No</a:t>
            </a:r>
            <a:r>
              <a:rPr lang="en-IN" dirty="0" smtClean="0"/>
              <a:t>: 1</a:t>
            </a:r>
            <a:endParaRPr lang="en-IN" dirty="0"/>
          </a:p>
          <a:p>
            <a:pPr algn="ctr"/>
            <a:r>
              <a:rPr lang="en-IN" dirty="0"/>
              <a:t> </a:t>
            </a:r>
          </a:p>
        </p:txBody>
      </p:sp>
    </p:spTree>
    <p:extLst>
      <p:ext uri="{BB962C8B-B14F-4D97-AF65-F5344CB8AC3E}">
        <p14:creationId xmlns:p14="http://schemas.microsoft.com/office/powerpoint/2010/main" val="2052317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612648" y="40609"/>
            <a:ext cx="8531352" cy="989679"/>
          </a:xfrm>
        </p:spPr>
        <p:txBody>
          <a:bodyPr>
            <a:normAutofit/>
          </a:bodyPr>
          <a:lstStyle/>
          <a:p>
            <a:pPr algn="l"/>
            <a:r>
              <a:rPr lang="en-US" sz="4000" b="1" dirty="0" smtClean="0"/>
              <a:t>			IMPLEMENTATION</a:t>
            </a:r>
            <a:endParaRPr lang="en-IN" sz="4000" b="1" dirty="0"/>
          </a:p>
        </p:txBody>
      </p:sp>
      <p:sp>
        <p:nvSpPr>
          <p:cNvPr id="15" name="Subtitle 2"/>
          <p:cNvSpPr>
            <a:spLocks noGrp="1"/>
          </p:cNvSpPr>
          <p:nvPr>
            <p:ph type="subTitle" idx="1"/>
          </p:nvPr>
        </p:nvSpPr>
        <p:spPr>
          <a:xfrm>
            <a:off x="612648" y="1399032"/>
            <a:ext cx="10945368" cy="4809744"/>
          </a:xfrm>
        </p:spPr>
        <p:txBody>
          <a:bodyPr>
            <a:normAutofit fontScale="92500" lnSpcReduction="20000"/>
          </a:bodyPr>
          <a:lstStyle/>
          <a:p>
            <a:pPr marL="342900" indent="-342900" algn="l">
              <a:buFont typeface="Wingdings" pitchFamily="2" charset="2"/>
              <a:buChar char="Ø"/>
            </a:pPr>
            <a:r>
              <a:rPr lang="en-US" dirty="0"/>
              <a:t>T</a:t>
            </a:r>
            <a:r>
              <a:rPr lang="en-US" dirty="0" smtClean="0"/>
              <a:t>he user will upload an image of the bird  to the website we have created in order to predict the Bird Specie name.</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Now we  convert the image into greyscale  by using CNN algorithm such that the image is predicted better without noise .</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Noised images can cause the image to get predicted wrongly such that we will get the wrong output.</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The final predicted bird’s name is being displayed on the screen.</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We have also added some extra features like common to scientific name prediction </a:t>
            </a:r>
            <a:r>
              <a:rPr lang="en-US" dirty="0" smtClean="0"/>
              <a:t>,lifespan</a:t>
            </a:r>
          </a:p>
          <a:p>
            <a:pPr algn="l"/>
            <a:r>
              <a:rPr lang="en-US" dirty="0" smtClean="0"/>
              <a:t> </a:t>
            </a:r>
            <a:r>
              <a:rPr lang="en-US" dirty="0" smtClean="0"/>
              <a:t>detection, characteristics of a bird , family tree of a bird ,national birds prediction which helps </a:t>
            </a:r>
            <a:endParaRPr lang="en-US" dirty="0" smtClean="0"/>
          </a:p>
          <a:p>
            <a:pPr algn="l"/>
            <a:r>
              <a:rPr lang="en-US" dirty="0" smtClean="0"/>
              <a:t>as </a:t>
            </a:r>
            <a:r>
              <a:rPr lang="en-US" dirty="0" smtClean="0"/>
              <a:t>a guide to bird lovers.</a:t>
            </a:r>
          </a:p>
          <a:p>
            <a:pPr marL="342900" indent="-342900" algn="l">
              <a:buFont typeface="Arial" panose="020B0604020202020204" pitchFamily="34" charset="0"/>
              <a:buChar char="•"/>
            </a:pPr>
            <a:endParaRPr lang="en-US" dirty="0" smtClean="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10</a:t>
            </a:r>
            <a:endParaRPr lang="en-IN" dirty="0"/>
          </a:p>
        </p:txBody>
      </p:sp>
    </p:spTree>
    <p:extLst>
      <p:ext uri="{BB962C8B-B14F-4D97-AF65-F5344CB8AC3E}">
        <p14:creationId xmlns:p14="http://schemas.microsoft.com/office/powerpoint/2010/main" val="1987098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612648" y="40609"/>
            <a:ext cx="8531352" cy="989679"/>
          </a:xfrm>
        </p:spPr>
        <p:txBody>
          <a:bodyPr>
            <a:normAutofit/>
          </a:bodyPr>
          <a:lstStyle/>
          <a:p>
            <a:pPr algn="l"/>
            <a:r>
              <a:rPr lang="en-US" sz="4000" b="1" dirty="0" smtClean="0"/>
              <a:t>			IMPLEMENTATION</a:t>
            </a:r>
            <a:endParaRPr lang="en-IN" sz="4000" b="1" dirty="0"/>
          </a:p>
        </p:txBody>
      </p:sp>
      <p:sp>
        <p:nvSpPr>
          <p:cNvPr id="15" name="Subtitle 2"/>
          <p:cNvSpPr>
            <a:spLocks noGrp="1"/>
          </p:cNvSpPr>
          <p:nvPr>
            <p:ph type="subTitle" idx="1"/>
          </p:nvPr>
        </p:nvSpPr>
        <p:spPr>
          <a:xfrm>
            <a:off x="612648" y="1399032"/>
            <a:ext cx="10945368" cy="4809744"/>
          </a:xfrm>
        </p:spPr>
        <p:txBody>
          <a:bodyPr>
            <a:normAutofit fontScale="92500" lnSpcReduction="20000"/>
          </a:bodyPr>
          <a:lstStyle/>
          <a:p>
            <a:pPr marL="342900" indent="-342900" algn="l">
              <a:buFont typeface="Wingdings" pitchFamily="2" charset="2"/>
              <a:buChar char="Ø"/>
            </a:pPr>
            <a:r>
              <a:rPr lang="en-US" dirty="0" smtClean="0"/>
              <a:t>Common to Scientific name prediction helps to get the scientific name of a bird which is given as an user input.</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Family tree is other feature we have added to our project such that the user gets all the bird species which belong to a particular family.</a:t>
            </a:r>
          </a:p>
          <a:p>
            <a:pPr marL="342900" indent="-342900" algn="l">
              <a:buFont typeface="Wingdings" pitchFamily="2" charset="2"/>
              <a:buChar char="Ø"/>
            </a:pPr>
            <a:endParaRPr lang="en-US" dirty="0" smtClean="0"/>
          </a:p>
          <a:p>
            <a:pPr marL="342900" indent="-342900" algn="l">
              <a:buFont typeface="Wingdings" pitchFamily="2" charset="2"/>
              <a:buChar char="Ø"/>
            </a:pPr>
            <a:r>
              <a:rPr lang="en-US" dirty="0" smtClean="0"/>
              <a:t>National birds is another feature where in the user gets the national bird of that particular country depends on user input.</a:t>
            </a:r>
          </a:p>
          <a:p>
            <a:pPr marL="342900" indent="-342900" algn="l">
              <a:buFont typeface="Wingdings" pitchFamily="2" charset="2"/>
              <a:buChar char="Ø"/>
            </a:pPr>
            <a:endParaRPr lang="en-US" dirty="0" smtClean="0"/>
          </a:p>
          <a:p>
            <a:pPr marL="342900" indent="-342900" algn="l">
              <a:buFont typeface="Wingdings" pitchFamily="2" charset="2"/>
              <a:buChar char="Ø"/>
            </a:pPr>
            <a:r>
              <a:rPr lang="en-US" dirty="0" smtClean="0"/>
              <a:t>Characteristics is another feature where in the bird’s name and its features  are being displayed on the web page which is given as an user input.</a:t>
            </a:r>
          </a:p>
          <a:p>
            <a:pPr marL="342900" indent="-342900" algn="l">
              <a:buFont typeface="Wingdings" pitchFamily="2" charset="2"/>
              <a:buChar char="Ø"/>
            </a:pPr>
            <a:endParaRPr lang="en-US" dirty="0" smtClean="0"/>
          </a:p>
          <a:p>
            <a:pPr marL="342900" indent="-342900" algn="l">
              <a:buFont typeface="Wingdings" pitchFamily="2" charset="2"/>
              <a:buChar char="Ø"/>
            </a:pPr>
            <a:r>
              <a:rPr lang="en-US" dirty="0" smtClean="0"/>
              <a:t>Life span is another feature where in the user get the bird image and the life span of that bird which is given as an user input.</a:t>
            </a:r>
          </a:p>
          <a:p>
            <a:pPr algn="l"/>
            <a:endParaRPr lang="en-US" dirty="0" smtClean="0"/>
          </a:p>
          <a:p>
            <a:pPr marL="342900" indent="-342900" algn="l">
              <a:buFont typeface="Arial" panose="020B0604020202020204" pitchFamily="34" charset="0"/>
              <a:buChar char="•"/>
            </a:pPr>
            <a:endParaRPr lang="en-US" dirty="0" smtClean="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10</a:t>
            </a:r>
            <a:endParaRPr lang="en-IN" dirty="0"/>
          </a:p>
        </p:txBody>
      </p:sp>
    </p:spTree>
    <p:extLst>
      <p:ext uri="{BB962C8B-B14F-4D97-AF65-F5344CB8AC3E}">
        <p14:creationId xmlns:p14="http://schemas.microsoft.com/office/powerpoint/2010/main" val="42247490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TECHNICAL</a:t>
            </a:r>
            <a:r>
              <a:rPr lang="en-US" b="1" dirty="0" smtClean="0"/>
              <a:t> </a:t>
            </a:r>
            <a:r>
              <a:rPr lang="en-US" sz="4000" b="1" dirty="0" smtClean="0"/>
              <a:t>SKILLS</a:t>
            </a:r>
            <a:endParaRPr lang="en-IN" sz="4000" b="1" dirty="0"/>
          </a:p>
        </p:txBody>
      </p:sp>
      <p:sp>
        <p:nvSpPr>
          <p:cNvPr id="15" name="Subtitle 2"/>
          <p:cNvSpPr>
            <a:spLocks noGrp="1"/>
          </p:cNvSpPr>
          <p:nvPr>
            <p:ph type="subTitle" idx="1"/>
          </p:nvPr>
        </p:nvSpPr>
        <p:spPr>
          <a:xfrm>
            <a:off x="502920" y="1380744"/>
            <a:ext cx="11128248" cy="4754880"/>
          </a:xfrm>
        </p:spPr>
        <p:txBody>
          <a:bodyPr/>
          <a:lstStyle/>
          <a:p>
            <a:pPr marL="342900" indent="-342900" algn="l">
              <a:lnSpc>
                <a:spcPct val="150000"/>
              </a:lnSpc>
              <a:buFont typeface="Wingdings" panose="05000000000000000000" pitchFamily="2" charset="2"/>
              <a:buChar char="Ø"/>
            </a:pPr>
            <a:r>
              <a:rPr lang="en-IN" dirty="0">
                <a:latin typeface="+mj-lt"/>
                <a:cs typeface="Times New Roman" panose="02020603050405020304" pitchFamily="18" charset="0"/>
              </a:rPr>
              <a:t>Python</a:t>
            </a:r>
          </a:p>
          <a:p>
            <a:pPr algn="l">
              <a:lnSpc>
                <a:spcPct val="150000"/>
              </a:lnSpc>
              <a:buFont typeface="Wingdings" panose="05000000000000000000" charset="0"/>
              <a:buChar char="Ø"/>
            </a:pPr>
            <a:r>
              <a:rPr lang="en-IN" dirty="0">
                <a:latin typeface="+mj-lt"/>
                <a:cs typeface="Times New Roman" panose="02020603050405020304" pitchFamily="18" charset="0"/>
              </a:rPr>
              <a:t>Machine Learning</a:t>
            </a:r>
          </a:p>
          <a:p>
            <a:pPr algn="l">
              <a:lnSpc>
                <a:spcPct val="150000"/>
              </a:lnSpc>
              <a:buFont typeface="Wingdings" panose="05000000000000000000" charset="0"/>
              <a:buChar char="Ø"/>
            </a:pPr>
            <a:r>
              <a:rPr lang="en-IN" dirty="0">
                <a:latin typeface="+mj-lt"/>
                <a:cs typeface="Times New Roman" panose="02020603050405020304" pitchFamily="18" charset="0"/>
              </a:rPr>
              <a:t>Deep Learning</a:t>
            </a:r>
          </a:p>
          <a:p>
            <a:pPr algn="l">
              <a:lnSpc>
                <a:spcPct val="150000"/>
              </a:lnSpc>
              <a:buFont typeface="Wingdings" panose="05000000000000000000" charset="0"/>
              <a:buChar char="Ø"/>
            </a:pPr>
            <a:r>
              <a:rPr lang="en-IN" dirty="0" err="1">
                <a:latin typeface="+mj-lt"/>
                <a:cs typeface="Times New Roman" panose="02020603050405020304" pitchFamily="18" charset="0"/>
              </a:rPr>
              <a:t>StreamLit</a:t>
            </a:r>
            <a:endParaRPr lang="en-IN" dirty="0">
              <a:latin typeface="+mj-lt"/>
              <a:cs typeface="Times New Roman" panose="02020603050405020304" pitchFamily="18" charset="0"/>
            </a:endParaRPr>
          </a:p>
          <a:p>
            <a:pPr marL="342900" indent="-342900" algn="l">
              <a:buFont typeface="Arial" panose="020B0604020202020204" pitchFamily="34" charset="0"/>
              <a:buChar char="•"/>
            </a:pPr>
            <a:endParaRPr lang="en-IN" b="1" dirty="0">
              <a:latin typeface="+mj-lt"/>
            </a:endParaRPr>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11</a:t>
            </a:r>
            <a:endParaRPr lang="en-IN" dirty="0"/>
          </a:p>
        </p:txBody>
      </p:sp>
    </p:spTree>
    <p:extLst>
      <p:ext uri="{BB962C8B-B14F-4D97-AF65-F5344CB8AC3E}">
        <p14:creationId xmlns:p14="http://schemas.microsoft.com/office/powerpoint/2010/main" val="2191930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MODULES</a:t>
            </a:r>
            <a:endParaRPr lang="en-IN" sz="4000" b="1" dirty="0"/>
          </a:p>
        </p:txBody>
      </p:sp>
      <p:sp>
        <p:nvSpPr>
          <p:cNvPr id="15" name="Subtitle 2"/>
          <p:cNvSpPr>
            <a:spLocks noGrp="1"/>
          </p:cNvSpPr>
          <p:nvPr>
            <p:ph type="subTitle" idx="1"/>
          </p:nvPr>
        </p:nvSpPr>
        <p:spPr>
          <a:xfrm>
            <a:off x="502920" y="1380744"/>
            <a:ext cx="11128248" cy="4754880"/>
          </a:xfrm>
        </p:spPr>
        <p:txBody>
          <a:bodyPr/>
          <a:lstStyle/>
          <a:p>
            <a:pPr marL="342900" indent="-342900" algn="l">
              <a:lnSpc>
                <a:spcPct val="150000"/>
              </a:lnSpc>
              <a:buFont typeface="Wingdings" panose="05000000000000000000" pitchFamily="2" charset="2"/>
              <a:buChar char="Ø"/>
            </a:pPr>
            <a:r>
              <a:rPr lang="en-IN" dirty="0" smtClean="0">
                <a:latin typeface="+mj-lt"/>
                <a:cs typeface="Times New Roman" panose="02020603050405020304" pitchFamily="18" charset="0"/>
              </a:rPr>
              <a:t>Bird Species Detection</a:t>
            </a:r>
            <a:endParaRPr lang="en-IN" dirty="0">
              <a:latin typeface="+mj-lt"/>
              <a:cs typeface="Times New Roman" panose="02020603050405020304" pitchFamily="18" charset="0"/>
            </a:endParaRPr>
          </a:p>
          <a:p>
            <a:pPr algn="l">
              <a:lnSpc>
                <a:spcPct val="150000"/>
              </a:lnSpc>
              <a:buFont typeface="Wingdings" panose="05000000000000000000" charset="0"/>
              <a:buChar char="Ø"/>
            </a:pPr>
            <a:r>
              <a:rPr lang="en-IN" dirty="0" smtClean="0">
                <a:latin typeface="+mj-lt"/>
                <a:cs typeface="Times New Roman" panose="02020603050405020304" pitchFamily="18" charset="0"/>
              </a:rPr>
              <a:t>Common Name to Scientific Name</a:t>
            </a:r>
            <a:endParaRPr lang="en-IN" dirty="0">
              <a:latin typeface="+mj-lt"/>
              <a:cs typeface="Times New Roman" panose="02020603050405020304" pitchFamily="18" charset="0"/>
            </a:endParaRPr>
          </a:p>
          <a:p>
            <a:pPr algn="l">
              <a:lnSpc>
                <a:spcPct val="150000"/>
              </a:lnSpc>
              <a:buFont typeface="Wingdings" panose="05000000000000000000" charset="0"/>
              <a:buChar char="Ø"/>
            </a:pPr>
            <a:r>
              <a:rPr lang="en-IN" dirty="0" smtClean="0">
                <a:latin typeface="+mj-lt"/>
                <a:cs typeface="Times New Roman" panose="02020603050405020304" pitchFamily="18" charset="0"/>
              </a:rPr>
              <a:t>Family Tree</a:t>
            </a:r>
            <a:endParaRPr lang="en-IN" dirty="0">
              <a:latin typeface="+mj-lt"/>
              <a:cs typeface="Times New Roman" panose="02020603050405020304" pitchFamily="18" charset="0"/>
            </a:endParaRPr>
          </a:p>
          <a:p>
            <a:pPr algn="l">
              <a:lnSpc>
                <a:spcPct val="150000"/>
              </a:lnSpc>
              <a:buFont typeface="Wingdings" panose="05000000000000000000" charset="0"/>
              <a:buChar char="Ø"/>
            </a:pPr>
            <a:r>
              <a:rPr lang="en-IN" dirty="0" smtClean="0">
                <a:latin typeface="+mj-lt"/>
                <a:cs typeface="Times New Roman" panose="02020603050405020304" pitchFamily="18" charset="0"/>
              </a:rPr>
              <a:t>National Birds</a:t>
            </a:r>
          </a:p>
          <a:p>
            <a:pPr algn="l">
              <a:lnSpc>
                <a:spcPct val="150000"/>
              </a:lnSpc>
              <a:buFont typeface="Wingdings" panose="05000000000000000000" charset="0"/>
              <a:buChar char="Ø"/>
            </a:pPr>
            <a:r>
              <a:rPr lang="en-IN" dirty="0" smtClean="0">
                <a:latin typeface="+mj-lt"/>
                <a:cs typeface="Times New Roman" panose="02020603050405020304" pitchFamily="18" charset="0"/>
              </a:rPr>
              <a:t>Characteristics of Bird</a:t>
            </a:r>
          </a:p>
          <a:p>
            <a:pPr algn="l">
              <a:lnSpc>
                <a:spcPct val="150000"/>
              </a:lnSpc>
              <a:buFont typeface="Wingdings" panose="05000000000000000000" charset="0"/>
              <a:buChar char="Ø"/>
            </a:pPr>
            <a:r>
              <a:rPr lang="en-IN" dirty="0" err="1" smtClean="0">
                <a:latin typeface="+mj-lt"/>
                <a:cs typeface="Times New Roman" panose="02020603050405020304" pitchFamily="18" charset="0"/>
              </a:rPr>
              <a:t>LifeSpan</a:t>
            </a:r>
            <a:r>
              <a:rPr lang="en-IN" dirty="0" smtClean="0">
                <a:latin typeface="+mj-lt"/>
                <a:cs typeface="Times New Roman" panose="02020603050405020304" pitchFamily="18" charset="0"/>
              </a:rPr>
              <a:t> of Bird</a:t>
            </a:r>
            <a:endParaRPr lang="en-IN" dirty="0">
              <a:latin typeface="+mj-lt"/>
              <a:cs typeface="Times New Roman" panose="02020603050405020304" pitchFamily="18" charset="0"/>
            </a:endParaRPr>
          </a:p>
          <a:p>
            <a:pPr marL="342900" indent="-342900" algn="l">
              <a:buFont typeface="Arial" panose="020B0604020202020204" pitchFamily="34" charset="0"/>
              <a:buChar char="•"/>
            </a:pPr>
            <a:endParaRPr lang="en-IN" b="1" dirty="0">
              <a:latin typeface="+mj-lt"/>
            </a:endParaRPr>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12</a:t>
            </a:r>
            <a:endParaRPr lang="en-IN" dirty="0"/>
          </a:p>
        </p:txBody>
      </p:sp>
    </p:spTree>
    <p:extLst>
      <p:ext uri="{BB962C8B-B14F-4D97-AF65-F5344CB8AC3E}">
        <p14:creationId xmlns:p14="http://schemas.microsoft.com/office/powerpoint/2010/main" val="21919306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Bird Species Detection</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13</a:t>
            </a:r>
            <a:endParaRPr lang="en-IN" dirty="0"/>
          </a:p>
        </p:txBody>
      </p:sp>
      <p:pic>
        <p:nvPicPr>
          <p:cNvPr id="7" name="Picture 6" descr="Screenshot (461).png"/>
          <p:cNvPicPr/>
          <p:nvPr/>
        </p:nvPicPr>
        <p:blipFill>
          <a:blip r:embed="rId3" cstate="print"/>
          <a:stretch>
            <a:fillRect/>
          </a:stretch>
        </p:blipFill>
        <p:spPr>
          <a:xfrm>
            <a:off x="531176" y="1357313"/>
            <a:ext cx="5012373" cy="4786312"/>
          </a:xfrm>
          <a:prstGeom prst="rect">
            <a:avLst/>
          </a:prstGeom>
        </p:spPr>
      </p:pic>
      <p:pic>
        <p:nvPicPr>
          <p:cNvPr id="8" name="Picture 7" descr="Screenshot (462).png"/>
          <p:cNvPicPr/>
          <p:nvPr/>
        </p:nvPicPr>
        <p:blipFill>
          <a:blip r:embed="rId4" cstate="print"/>
          <a:stretch>
            <a:fillRect/>
          </a:stretch>
        </p:blipFill>
        <p:spPr>
          <a:xfrm>
            <a:off x="6100762" y="1357313"/>
            <a:ext cx="5619749" cy="4772025"/>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Common Name to Scientific Name</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14</a:t>
            </a:r>
            <a:endParaRPr lang="en-IN" dirty="0"/>
          </a:p>
        </p:txBody>
      </p:sp>
      <p:pic>
        <p:nvPicPr>
          <p:cNvPr id="9" name="Picture 8" descr="Screenshot (463).png"/>
          <p:cNvPicPr/>
          <p:nvPr/>
        </p:nvPicPr>
        <p:blipFill>
          <a:blip r:embed="rId3" cstate="print"/>
          <a:stretch>
            <a:fillRect/>
          </a:stretch>
        </p:blipFill>
        <p:spPr>
          <a:xfrm>
            <a:off x="502603" y="1400175"/>
            <a:ext cx="4640897" cy="4829175"/>
          </a:xfrm>
          <a:prstGeom prst="rect">
            <a:avLst/>
          </a:prstGeom>
        </p:spPr>
      </p:pic>
      <p:pic>
        <p:nvPicPr>
          <p:cNvPr id="10" name="Picture 9" descr="Screenshot (464).png"/>
          <p:cNvPicPr/>
          <p:nvPr/>
        </p:nvPicPr>
        <p:blipFill>
          <a:blip r:embed="rId4" cstate="print"/>
          <a:stretch>
            <a:fillRect/>
          </a:stretch>
        </p:blipFill>
        <p:spPr>
          <a:xfrm>
            <a:off x="5443538" y="1385888"/>
            <a:ext cx="6157913" cy="4786312"/>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Family Tree</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15</a:t>
            </a:r>
            <a:endParaRPr lang="en-IN" dirty="0"/>
          </a:p>
        </p:txBody>
      </p:sp>
      <p:pic>
        <p:nvPicPr>
          <p:cNvPr id="8" name="Picture 7" descr="Screenshot (465).png"/>
          <p:cNvPicPr/>
          <p:nvPr/>
        </p:nvPicPr>
        <p:blipFill>
          <a:blip r:embed="rId3" cstate="print"/>
          <a:stretch>
            <a:fillRect/>
          </a:stretch>
        </p:blipFill>
        <p:spPr>
          <a:xfrm>
            <a:off x="331153" y="1414463"/>
            <a:ext cx="5298122" cy="4700587"/>
          </a:xfrm>
          <a:prstGeom prst="rect">
            <a:avLst/>
          </a:prstGeom>
        </p:spPr>
      </p:pic>
      <p:pic>
        <p:nvPicPr>
          <p:cNvPr id="11" name="Picture 10" descr="Screenshot (466).png"/>
          <p:cNvPicPr/>
          <p:nvPr/>
        </p:nvPicPr>
        <p:blipFill>
          <a:blip r:embed="rId4" cstate="print"/>
          <a:stretch>
            <a:fillRect/>
          </a:stretch>
        </p:blipFill>
        <p:spPr>
          <a:xfrm>
            <a:off x="5872162" y="1439862"/>
            <a:ext cx="5574347" cy="4618038"/>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IN" sz="4000" b="1" dirty="0" smtClean="0"/>
              <a:t>				National Birds</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16</a:t>
            </a:r>
            <a:endParaRPr lang="en-IN" dirty="0"/>
          </a:p>
        </p:txBody>
      </p:sp>
      <p:pic>
        <p:nvPicPr>
          <p:cNvPr id="9" name="Picture 8" descr="Screenshot (468).png"/>
          <p:cNvPicPr/>
          <p:nvPr/>
        </p:nvPicPr>
        <p:blipFill>
          <a:blip r:embed="rId3" cstate="print"/>
          <a:stretch>
            <a:fillRect/>
          </a:stretch>
        </p:blipFill>
        <p:spPr>
          <a:xfrm>
            <a:off x="316866" y="1414463"/>
            <a:ext cx="5369560" cy="4729162"/>
          </a:xfrm>
          <a:prstGeom prst="rect">
            <a:avLst/>
          </a:prstGeom>
        </p:spPr>
      </p:pic>
      <p:pic>
        <p:nvPicPr>
          <p:cNvPr id="10" name="Picture 9" descr="Screenshot (467).png"/>
          <p:cNvPicPr/>
          <p:nvPr/>
        </p:nvPicPr>
        <p:blipFill>
          <a:blip r:embed="rId4" cstate="print"/>
          <a:stretch>
            <a:fillRect/>
          </a:stretch>
        </p:blipFill>
        <p:spPr>
          <a:xfrm>
            <a:off x="5831840" y="1439863"/>
            <a:ext cx="5957570" cy="4689475"/>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IN" sz="4000" b="1" dirty="0" smtClean="0"/>
              <a:t>			Characteristics of Bird</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17</a:t>
            </a:r>
            <a:endParaRPr lang="en-IN" dirty="0"/>
          </a:p>
        </p:txBody>
      </p:sp>
      <p:pic>
        <p:nvPicPr>
          <p:cNvPr id="8" name="Picture 7" descr="characteristics test1.png"/>
          <p:cNvPicPr/>
          <p:nvPr/>
        </p:nvPicPr>
        <p:blipFill>
          <a:blip r:embed="rId3" cstate="print"/>
          <a:stretch>
            <a:fillRect/>
          </a:stretch>
        </p:blipFill>
        <p:spPr>
          <a:xfrm>
            <a:off x="247224" y="1408531"/>
            <a:ext cx="5124876" cy="4520782"/>
          </a:xfrm>
          <a:prstGeom prst="rect">
            <a:avLst/>
          </a:prstGeom>
        </p:spPr>
      </p:pic>
      <p:pic>
        <p:nvPicPr>
          <p:cNvPr id="11" name="Picture 10" descr="characteristics result1.png"/>
          <p:cNvPicPr/>
          <p:nvPr/>
        </p:nvPicPr>
        <p:blipFill>
          <a:blip r:embed="rId4" cstate="print"/>
          <a:stretch>
            <a:fillRect/>
          </a:stretch>
        </p:blipFill>
        <p:spPr>
          <a:xfrm>
            <a:off x="5619324" y="1405566"/>
            <a:ext cx="5953975" cy="4409447"/>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IN" sz="4000" b="1" dirty="0" smtClean="0"/>
              <a:t>			    </a:t>
            </a:r>
            <a:r>
              <a:rPr lang="en-IN" sz="4000" b="1" dirty="0" err="1" smtClean="0"/>
              <a:t>LifeSpan</a:t>
            </a:r>
            <a:r>
              <a:rPr lang="en-IN" sz="4000" b="1" dirty="0" smtClean="0"/>
              <a:t> of Bird</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18</a:t>
            </a:r>
            <a:endParaRPr lang="en-IN" dirty="0"/>
          </a:p>
        </p:txBody>
      </p:sp>
      <p:pic>
        <p:nvPicPr>
          <p:cNvPr id="9" name="Picture 8" descr="life span test1.png"/>
          <p:cNvPicPr/>
          <p:nvPr/>
        </p:nvPicPr>
        <p:blipFill>
          <a:blip r:embed="rId3" cstate="print"/>
          <a:stretch>
            <a:fillRect/>
          </a:stretch>
        </p:blipFill>
        <p:spPr>
          <a:xfrm>
            <a:off x="602615" y="1449070"/>
            <a:ext cx="4755198" cy="4508818"/>
          </a:xfrm>
          <a:prstGeom prst="rect">
            <a:avLst/>
          </a:prstGeom>
        </p:spPr>
      </p:pic>
      <p:pic>
        <p:nvPicPr>
          <p:cNvPr id="10" name="Picture 9" descr="life span result1.png"/>
          <p:cNvPicPr/>
          <p:nvPr/>
        </p:nvPicPr>
        <p:blipFill>
          <a:blip r:embed="rId4" cstate="print"/>
          <a:stretch>
            <a:fillRect/>
          </a:stretch>
        </p:blipFill>
        <p:spPr>
          <a:xfrm>
            <a:off x="5757863" y="1474038"/>
            <a:ext cx="5715424" cy="4526712"/>
          </a:xfrm>
          <a:prstGeom prst="rect">
            <a:avLst/>
          </a:prstGeom>
        </p:spPr>
      </p:pic>
    </p:spTree>
    <p:extLst>
      <p:ext uri="{BB962C8B-B14F-4D97-AF65-F5344CB8AC3E}">
        <p14:creationId xmlns:p14="http://schemas.microsoft.com/office/powerpoint/2010/main" val="2191930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64320A-14DB-459F-ACBC-1B83D2702445}"/>
              </a:ext>
            </a:extLst>
          </p:cNvPr>
          <p:cNvSpPr>
            <a:spLocks noGrp="1"/>
          </p:cNvSpPr>
          <p:nvPr>
            <p:ph type="ctrTitle"/>
          </p:nvPr>
        </p:nvSpPr>
        <p:spPr>
          <a:xfrm>
            <a:off x="1190625" y="0"/>
            <a:ext cx="9144000" cy="952500"/>
          </a:xfrm>
        </p:spPr>
        <p:txBody>
          <a:bodyPr>
            <a:noAutofit/>
          </a:bodyPr>
          <a:lstStyle/>
          <a:p>
            <a:r>
              <a:rPr lang="en-IN" sz="2800" b="1" dirty="0"/>
              <a:t>Shri Vishnu engineering college for women::Bhimavaram</a:t>
            </a:r>
            <a:br>
              <a:rPr lang="en-IN" sz="2800" b="1" dirty="0"/>
            </a:br>
            <a:r>
              <a:rPr lang="en-IN" sz="2800" b="1" dirty="0"/>
              <a:t>(Autonomous)</a:t>
            </a:r>
          </a:p>
        </p:txBody>
      </p:sp>
      <p:sp>
        <p:nvSpPr>
          <p:cNvPr id="3" name="Subtitle 2">
            <a:extLst>
              <a:ext uri="{FF2B5EF4-FFF2-40B4-BE49-F238E27FC236}">
                <a16:creationId xmlns:a16="http://schemas.microsoft.com/office/drawing/2014/main" xmlns="" id="{6B3087AE-93BB-4469-9355-5BCFEC6C113C}"/>
              </a:ext>
            </a:extLst>
          </p:cNvPr>
          <p:cNvSpPr>
            <a:spLocks noGrp="1"/>
          </p:cNvSpPr>
          <p:nvPr>
            <p:ph type="subTitle" idx="1"/>
          </p:nvPr>
        </p:nvSpPr>
        <p:spPr>
          <a:xfrm>
            <a:off x="871538" y="1220788"/>
            <a:ext cx="10587037" cy="4684712"/>
          </a:xfrm>
        </p:spPr>
        <p:txBody>
          <a:bodyPr>
            <a:normAutofit fontScale="77500" lnSpcReduction="20000"/>
          </a:bodyPr>
          <a:lstStyle/>
          <a:p>
            <a:r>
              <a:rPr lang="en-US" sz="2500" b="1" dirty="0" smtClean="0"/>
              <a:t>BIRD SPECIES DETECTION</a:t>
            </a:r>
            <a:endParaRPr lang="en-IN" sz="2500" b="1" dirty="0"/>
          </a:p>
          <a:p>
            <a:endParaRPr lang="en-IN" dirty="0"/>
          </a:p>
          <a:p>
            <a:r>
              <a:rPr lang="en-IN" dirty="0"/>
              <a:t>IV </a:t>
            </a:r>
            <a:r>
              <a:rPr lang="en-IN" dirty="0" err="1"/>
              <a:t>B.Tech</a:t>
            </a:r>
            <a:r>
              <a:rPr lang="en-IN" dirty="0"/>
              <a:t> II Sem Project power point presentation</a:t>
            </a:r>
          </a:p>
          <a:p>
            <a:r>
              <a:rPr lang="en-IN" dirty="0"/>
              <a:t>In </a:t>
            </a:r>
          </a:p>
          <a:p>
            <a:r>
              <a:rPr lang="en-IN" dirty="0"/>
              <a:t>Computer Science and Engineering</a:t>
            </a:r>
          </a:p>
          <a:p>
            <a:r>
              <a:rPr lang="en-IN" dirty="0" smtClean="0"/>
              <a:t>By</a:t>
            </a:r>
          </a:p>
          <a:p>
            <a:pPr algn="l"/>
            <a:r>
              <a:rPr lang="en-US" dirty="0"/>
              <a:t> </a:t>
            </a:r>
            <a:r>
              <a:rPr lang="en-US" dirty="0" smtClean="0"/>
              <a:t>                                                          1. YERRA SANDHYA                                       –  18B01A0589</a:t>
            </a:r>
          </a:p>
          <a:p>
            <a:pPr algn="l"/>
            <a:r>
              <a:rPr lang="en-US" dirty="0"/>
              <a:t> </a:t>
            </a:r>
            <a:r>
              <a:rPr lang="en-US" dirty="0" smtClean="0"/>
              <a:t>                                                          </a:t>
            </a:r>
            <a:r>
              <a:rPr lang="en-IN" dirty="0" smtClean="0"/>
              <a:t>2. </a:t>
            </a:r>
            <a:r>
              <a:rPr lang="en-US" dirty="0" smtClean="0"/>
              <a:t>MADDI KEERTHI PRIYA                             –  18B01A0596</a:t>
            </a:r>
          </a:p>
          <a:p>
            <a:pPr algn="l"/>
            <a:r>
              <a:rPr lang="en-US" dirty="0"/>
              <a:t> </a:t>
            </a:r>
            <a:r>
              <a:rPr lang="en-US" dirty="0" smtClean="0"/>
              <a:t>                                                          3.</a:t>
            </a:r>
            <a:r>
              <a:rPr lang="en-IN" dirty="0">
                <a:latin typeface="Times New Roman" panose="02020603050405020304" pitchFamily="18" charset="0"/>
                <a:cs typeface="Times New Roman" panose="02020603050405020304" pitchFamily="18" charset="0"/>
              </a:rPr>
              <a:t> </a:t>
            </a:r>
            <a:r>
              <a:rPr lang="en-IN" dirty="0" smtClean="0">
                <a:cs typeface="Times New Roman" panose="02020603050405020304" pitchFamily="18" charset="0"/>
              </a:rPr>
              <a:t>KOTA NAGA PRIYANKA                             –  18B01A05A4</a:t>
            </a:r>
          </a:p>
          <a:p>
            <a:pPr algn="l"/>
            <a:r>
              <a:rPr lang="en-US" dirty="0">
                <a:cs typeface="Times New Roman" panose="02020603050405020304" pitchFamily="18" charset="0"/>
              </a:rPr>
              <a:t> </a:t>
            </a:r>
            <a:r>
              <a:rPr lang="en-US" dirty="0" smtClean="0">
                <a:cs typeface="Times New Roman" panose="02020603050405020304" pitchFamily="18" charset="0"/>
              </a:rPr>
              <a:t>                                                          4.</a:t>
            </a:r>
            <a:r>
              <a:rPr lang="en-IN" dirty="0" smtClean="0">
                <a:latin typeface="Times New Roman" panose="02020603050405020304" pitchFamily="18" charset="0"/>
                <a:cs typeface="Times New Roman" panose="02020603050405020304" pitchFamily="18" charset="0"/>
              </a:rPr>
              <a:t> </a:t>
            </a:r>
            <a:r>
              <a:rPr lang="en-IN" dirty="0" smtClean="0">
                <a:cs typeface="Times New Roman" panose="02020603050405020304" pitchFamily="18" charset="0"/>
              </a:rPr>
              <a:t>KOTA LAKSHMI PRASANNA BHAVANI    –  19B05A0512</a:t>
            </a:r>
            <a:endParaRPr lang="en-IN" dirty="0" smtClean="0">
              <a:latin typeface="Calibri "/>
              <a:cs typeface="Times New Roman" panose="02020603050405020304" pitchFamily="18" charset="0"/>
            </a:endParaRPr>
          </a:p>
          <a:p>
            <a:endParaRPr lang="en-IN" dirty="0" smtClean="0"/>
          </a:p>
          <a:p>
            <a:r>
              <a:rPr lang="en-IN" dirty="0" smtClean="0"/>
              <a:t>Under </a:t>
            </a:r>
            <a:r>
              <a:rPr lang="en-IN" dirty="0"/>
              <a:t>the guidance of </a:t>
            </a:r>
          </a:p>
          <a:p>
            <a:r>
              <a:rPr lang="en-US" dirty="0" smtClean="0"/>
              <a:t>Mrs. P.R. </a:t>
            </a:r>
            <a:r>
              <a:rPr lang="en-US" dirty="0" err="1" smtClean="0"/>
              <a:t>Sudha</a:t>
            </a:r>
            <a:r>
              <a:rPr lang="en-US" dirty="0" smtClean="0"/>
              <a:t> Rani </a:t>
            </a:r>
            <a:r>
              <a:rPr lang="en-US" baseline="-25000" dirty="0" err="1"/>
              <a:t>M.Tech</a:t>
            </a:r>
            <a:r>
              <a:rPr lang="en-US" baseline="-25000" dirty="0"/>
              <a:t>(Ph.D</a:t>
            </a:r>
            <a:r>
              <a:rPr lang="en-US" baseline="-25000" dirty="0" smtClean="0"/>
              <a:t>.)</a:t>
            </a:r>
            <a:r>
              <a:rPr lang="en-US" dirty="0" smtClean="0"/>
              <a:t>   </a:t>
            </a:r>
          </a:p>
          <a:p>
            <a:r>
              <a:rPr lang="en-US" dirty="0" smtClean="0"/>
              <a:t>Assoc. Professor</a:t>
            </a:r>
            <a:endParaRPr lang="en-IN" dirty="0"/>
          </a:p>
          <a:p>
            <a:endParaRPr lang="en-IN" dirty="0"/>
          </a:p>
        </p:txBody>
      </p:sp>
      <p:sp>
        <p:nvSpPr>
          <p:cNvPr id="4" name="Rectangle 3">
            <a:extLst>
              <a:ext uri="{FF2B5EF4-FFF2-40B4-BE49-F238E27FC236}">
                <a16:creationId xmlns:a16="http://schemas.microsoft.com/office/drawing/2014/main" xmlns=""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xmlns=""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7" name="TextBox 6">
            <a:extLst>
              <a:ext uri="{FF2B5EF4-FFF2-40B4-BE49-F238E27FC236}">
                <a16:creationId xmlns:a16="http://schemas.microsoft.com/office/drawing/2014/main" xmlns="" id="{B9E65205-DCA5-426F-9E40-4EB73D577931}"/>
              </a:ext>
            </a:extLst>
          </p:cNvPr>
          <p:cNvSpPr txBox="1"/>
          <p:nvPr/>
        </p:nvSpPr>
        <p:spPr>
          <a:xfrm>
            <a:off x="0" y="6429375"/>
            <a:ext cx="12192000" cy="646331"/>
          </a:xfrm>
          <a:prstGeom prst="rect">
            <a:avLst/>
          </a:prstGeom>
          <a:noFill/>
        </p:spPr>
        <p:txBody>
          <a:bodyPr wrap="square" rtlCol="0">
            <a:spAutoFit/>
          </a:bodyPr>
          <a:lstStyle/>
          <a:p>
            <a:pPr algn="ctr"/>
            <a:r>
              <a:rPr lang="en-IN" dirty="0"/>
              <a:t>                                                       Department of Computer Science and Engineering                                             Slide No</a:t>
            </a:r>
            <a:r>
              <a:rPr lang="en-IN" dirty="0" smtClean="0"/>
              <a:t>: 2</a:t>
            </a:r>
            <a:endParaRPr lang="en-IN" dirty="0"/>
          </a:p>
          <a:p>
            <a:pPr algn="ctr"/>
            <a:r>
              <a:rPr lang="en-IN" dirty="0"/>
              <a:t> </a:t>
            </a:r>
          </a:p>
        </p:txBody>
      </p:sp>
    </p:spTree>
    <p:extLst>
      <p:ext uri="{BB962C8B-B14F-4D97-AF65-F5344CB8AC3E}">
        <p14:creationId xmlns:p14="http://schemas.microsoft.com/office/powerpoint/2010/main" val="28202151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a:t>
            </a:r>
            <a:r>
              <a:rPr lang="en-US" sz="4000" b="1" dirty="0" smtClean="0"/>
              <a:t>CONCLUSION</a:t>
            </a:r>
            <a:endParaRPr lang="en-IN" sz="4000" b="1" dirty="0"/>
          </a:p>
        </p:txBody>
      </p:sp>
      <p:sp>
        <p:nvSpPr>
          <p:cNvPr id="15" name="Subtitle 2"/>
          <p:cNvSpPr>
            <a:spLocks noGrp="1"/>
          </p:cNvSpPr>
          <p:nvPr>
            <p:ph type="subTitle" idx="1"/>
          </p:nvPr>
        </p:nvSpPr>
        <p:spPr>
          <a:xfrm>
            <a:off x="502920" y="1380744"/>
            <a:ext cx="11128248" cy="4754880"/>
          </a:xfrm>
        </p:spPr>
        <p:txBody>
          <a:bodyPr/>
          <a:lstStyle/>
          <a:p>
            <a:pPr marL="342900" indent="-342900" algn="l">
              <a:buFont typeface="Arial" panose="020B0604020202020204" pitchFamily="34" charset="0"/>
              <a:buChar char="•"/>
            </a:pPr>
            <a:r>
              <a:rPr lang="en-US" dirty="0"/>
              <a:t>The main idea behind developing the identification website is to build awareness regarding bird-watching, bird and their identification, especially birds found in India. </a:t>
            </a:r>
            <a:endParaRPr lang="en-US" dirty="0" smtClean="0"/>
          </a:p>
          <a:p>
            <a:pPr marL="342900" indent="-342900" algn="l">
              <a:buFont typeface="Arial" panose="020B0604020202020204" pitchFamily="34" charset="0"/>
              <a:buChar char="•"/>
            </a:pPr>
            <a:r>
              <a:rPr lang="en-US" dirty="0" smtClean="0"/>
              <a:t>It </a:t>
            </a:r>
            <a:r>
              <a:rPr lang="en-US" dirty="0"/>
              <a:t>also caters to the need of simplifying the bird identification process and thus making bird-watching easier. </a:t>
            </a:r>
            <a:endParaRPr lang="en-US" dirty="0" smtClean="0"/>
          </a:p>
          <a:p>
            <a:pPr marL="342900" indent="-342900" algn="l">
              <a:buFont typeface="Arial" panose="020B0604020202020204" pitchFamily="34" charset="0"/>
              <a:buChar char="•"/>
            </a:pPr>
            <a:r>
              <a:rPr lang="en-US" dirty="0" smtClean="0"/>
              <a:t>The </a:t>
            </a:r>
            <a:r>
              <a:rPr lang="en-US" dirty="0"/>
              <a:t>technology used in the experimental setup is Convolutional Neural Networks (CNN). It uses feature extraction for image recognition. </a:t>
            </a:r>
            <a:endParaRPr lang="en-US" dirty="0" smtClean="0"/>
          </a:p>
          <a:p>
            <a:pPr marL="342900" indent="-342900" algn="l">
              <a:buFont typeface="Arial" panose="020B0604020202020204" pitchFamily="34" charset="0"/>
              <a:buChar char="•"/>
            </a:pPr>
            <a:r>
              <a:rPr lang="en-US" dirty="0" smtClean="0"/>
              <a:t>The </a:t>
            </a:r>
            <a:r>
              <a:rPr lang="en-US" dirty="0"/>
              <a:t>method used is good enough to extract features and classify </a:t>
            </a:r>
            <a:r>
              <a:rPr lang="en-US" dirty="0" smtClean="0"/>
              <a:t>images.</a:t>
            </a:r>
          </a:p>
          <a:p>
            <a:pPr marL="342900" indent="-342900" algn="l">
              <a:buFont typeface="Arial" panose="020B0604020202020204" pitchFamily="34" charset="0"/>
              <a:buChar char="•"/>
            </a:pPr>
            <a:r>
              <a:rPr lang="en-US" dirty="0"/>
              <a:t>The main purpose of the project is to identify the bird species from an image given as input by the user and we can also identify the different characteristics of a Bird</a:t>
            </a:r>
            <a:r>
              <a:rPr lang="en-US" dirty="0" smtClean="0"/>
              <a:t>.</a:t>
            </a:r>
          </a:p>
          <a:p>
            <a:pPr marL="342900" indent="-342900" algn="l">
              <a:buFont typeface="Arial" panose="020B0604020202020204" pitchFamily="34" charset="0"/>
              <a:buChar char="•"/>
            </a:pPr>
            <a:r>
              <a:rPr lang="en-US" dirty="0" smtClean="0"/>
              <a:t> </a:t>
            </a:r>
            <a:r>
              <a:rPr lang="en-US" dirty="0"/>
              <a:t>We used CNN because it is suitable for implementing advanced algorithms and gives good numerical precision accuracy.</a:t>
            </a:r>
            <a:endParaRPr lang="en-IN" dirty="0"/>
          </a:p>
          <a:p>
            <a:pPr marL="342900" indent="-342900" algn="l">
              <a:buFont typeface="Arial" panose="020B0604020202020204" pitchFamily="34" charset="0"/>
              <a:buChar char="•"/>
            </a:pPr>
            <a:endParaRPr lang="en-IN" dirty="0"/>
          </a:p>
          <a:p>
            <a:pPr marL="342900" indent="-342900" algn="l">
              <a:buFont typeface="Arial" panose="020B0604020202020204" pitchFamily="34" charset="0"/>
              <a:buChar char="•"/>
            </a:pPr>
            <a:endParaRPr lang="en-IN" b="1" dirty="0">
              <a:latin typeface="+mj-lt"/>
            </a:endParaRPr>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12</a:t>
            </a:r>
            <a:endParaRPr lang="en-IN" dirty="0"/>
          </a:p>
        </p:txBody>
      </p:sp>
    </p:spTree>
    <p:extLst>
      <p:ext uri="{BB962C8B-B14F-4D97-AF65-F5344CB8AC3E}">
        <p14:creationId xmlns:p14="http://schemas.microsoft.com/office/powerpoint/2010/main" val="25446558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ubtitle 2"/>
          <p:cNvSpPr>
            <a:spLocks noGrp="1"/>
          </p:cNvSpPr>
          <p:nvPr>
            <p:ph type="subTitle" idx="1"/>
          </p:nvPr>
        </p:nvSpPr>
        <p:spPr>
          <a:xfrm>
            <a:off x="1524000" y="2953511"/>
            <a:ext cx="9144000" cy="648525"/>
          </a:xfrm>
        </p:spPr>
        <p:txBody>
          <a:bodyPr>
            <a:noAutofit/>
          </a:bodyPr>
          <a:lstStyle/>
          <a:p>
            <a:r>
              <a:rPr lang="en-US" sz="7500" b="1" dirty="0" smtClean="0"/>
              <a:t>THANK YOU!</a:t>
            </a:r>
            <a:endParaRPr lang="en-IN" sz="75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19</a:t>
            </a:r>
            <a:endParaRPr lang="en-IN" dirty="0"/>
          </a:p>
        </p:txBody>
      </p:sp>
    </p:spTree>
    <p:extLst>
      <p:ext uri="{BB962C8B-B14F-4D97-AF65-F5344CB8AC3E}">
        <p14:creationId xmlns:p14="http://schemas.microsoft.com/office/powerpoint/2010/main" val="315889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CONTENTS</a:t>
            </a:r>
            <a:endParaRPr lang="en-IN" sz="4000" b="1" dirty="0"/>
          </a:p>
        </p:txBody>
      </p:sp>
      <p:sp>
        <p:nvSpPr>
          <p:cNvPr id="15" name="Subtitle 2"/>
          <p:cNvSpPr>
            <a:spLocks noGrp="1"/>
          </p:cNvSpPr>
          <p:nvPr>
            <p:ph type="subTitle" idx="1"/>
          </p:nvPr>
        </p:nvSpPr>
        <p:spPr>
          <a:xfrm>
            <a:off x="502920" y="1380744"/>
            <a:ext cx="11128248" cy="4754880"/>
          </a:xfrm>
        </p:spPr>
        <p:txBody>
          <a:bodyPr/>
          <a:lstStyle/>
          <a:p>
            <a:pPr marL="342900" indent="-342900" algn="l">
              <a:buFont typeface="Arial" panose="020B0604020202020204" pitchFamily="34" charset="0"/>
              <a:buChar char="•"/>
            </a:pPr>
            <a:r>
              <a:rPr lang="en-US" dirty="0" smtClean="0"/>
              <a:t>Problem Statement</a:t>
            </a:r>
          </a:p>
          <a:p>
            <a:pPr marL="342900" indent="-342900" algn="l">
              <a:buFont typeface="Arial" panose="020B0604020202020204" pitchFamily="34" charset="0"/>
              <a:buChar char="•"/>
            </a:pPr>
            <a:r>
              <a:rPr lang="en-US" dirty="0" smtClean="0"/>
              <a:t>System Design</a:t>
            </a:r>
            <a:endParaRPr lang="en-IN" dirty="0" smtClean="0"/>
          </a:p>
          <a:p>
            <a:pPr marL="342900" indent="-342900" algn="l">
              <a:buFont typeface="Arial" panose="020B0604020202020204" pitchFamily="34" charset="0"/>
              <a:buChar char="•"/>
            </a:pPr>
            <a:r>
              <a:rPr lang="en-US" dirty="0" smtClean="0"/>
              <a:t>Functionalities</a:t>
            </a:r>
          </a:p>
          <a:p>
            <a:pPr marL="342900" indent="-342900" algn="l">
              <a:buFont typeface="Arial" panose="020B0604020202020204" pitchFamily="34" charset="0"/>
              <a:buChar char="•"/>
            </a:pPr>
            <a:r>
              <a:rPr lang="en-US" dirty="0" smtClean="0"/>
              <a:t>Flow Chart</a:t>
            </a:r>
          </a:p>
          <a:p>
            <a:pPr marL="342900" indent="-342900" algn="l">
              <a:buFont typeface="Arial" panose="020B0604020202020204" pitchFamily="34" charset="0"/>
              <a:buChar char="•"/>
            </a:pPr>
            <a:r>
              <a:rPr lang="en-US" dirty="0"/>
              <a:t>D</a:t>
            </a:r>
            <a:r>
              <a:rPr lang="en-US" dirty="0" smtClean="0"/>
              <a:t>esign comparisons</a:t>
            </a:r>
          </a:p>
          <a:p>
            <a:pPr marL="342900" indent="-342900" algn="l">
              <a:buFont typeface="Arial" panose="020B0604020202020204" pitchFamily="34" charset="0"/>
              <a:buChar char="•"/>
            </a:pPr>
            <a:r>
              <a:rPr lang="en-US" dirty="0"/>
              <a:t>S</a:t>
            </a:r>
            <a:r>
              <a:rPr lang="en-US" dirty="0" smtClean="0"/>
              <a:t>ystem design improvements</a:t>
            </a:r>
          </a:p>
          <a:p>
            <a:pPr marL="342900" indent="-342900" algn="l">
              <a:buFont typeface="Arial" panose="020B0604020202020204" pitchFamily="34" charset="0"/>
              <a:buChar char="•"/>
            </a:pPr>
            <a:r>
              <a:rPr lang="en-US" dirty="0" smtClean="0"/>
              <a:t>Implementation</a:t>
            </a:r>
          </a:p>
          <a:p>
            <a:pPr marL="342900" indent="-342900" algn="l">
              <a:buFont typeface="Arial" panose="020B0604020202020204" pitchFamily="34" charset="0"/>
              <a:buChar char="•"/>
            </a:pPr>
            <a:r>
              <a:rPr lang="en-US" dirty="0" smtClean="0"/>
              <a:t>Technical Skills</a:t>
            </a:r>
          </a:p>
          <a:p>
            <a:pPr marL="342900" indent="-342900" algn="l">
              <a:buFont typeface="Arial" panose="020B0604020202020204" pitchFamily="34" charset="0"/>
              <a:buChar char="•"/>
            </a:pPr>
            <a:r>
              <a:rPr lang="en-US" dirty="0" smtClean="0"/>
              <a:t>Modules</a:t>
            </a:r>
            <a:endParaRPr lang="en-IN" dirty="0" smtClean="0"/>
          </a:p>
          <a:p>
            <a:pPr marL="342900" indent="-342900" algn="l">
              <a:buFont typeface="Arial" panose="020B0604020202020204" pitchFamily="34" charset="0"/>
              <a:buChar char="•"/>
            </a:pPr>
            <a:endParaRPr lang="en-IN"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3</a:t>
            </a:r>
            <a:endParaRPr lang="en-IN" dirty="0"/>
          </a:p>
        </p:txBody>
      </p:sp>
    </p:spTree>
    <p:extLst>
      <p:ext uri="{BB962C8B-B14F-4D97-AF65-F5344CB8AC3E}">
        <p14:creationId xmlns:p14="http://schemas.microsoft.com/office/powerpoint/2010/main" val="933371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02920" y="50036"/>
            <a:ext cx="8641080" cy="989679"/>
          </a:xfrm>
        </p:spPr>
        <p:txBody>
          <a:bodyPr>
            <a:normAutofit/>
          </a:bodyPr>
          <a:lstStyle/>
          <a:p>
            <a:pPr algn="l"/>
            <a:r>
              <a:rPr lang="en-US" sz="4000" b="1" dirty="0" smtClean="0"/>
              <a:t>			PROBLEM STATEMENT</a:t>
            </a:r>
            <a:endParaRPr lang="en-IN" sz="4000" b="1" dirty="0"/>
          </a:p>
        </p:txBody>
      </p:sp>
      <p:sp>
        <p:nvSpPr>
          <p:cNvPr id="15" name="Subtitle 2"/>
          <p:cNvSpPr>
            <a:spLocks noGrp="1"/>
          </p:cNvSpPr>
          <p:nvPr>
            <p:ph type="subTitle" idx="1"/>
          </p:nvPr>
        </p:nvSpPr>
        <p:spPr>
          <a:xfrm>
            <a:off x="1143000" y="1828800"/>
            <a:ext cx="9858375" cy="3600450"/>
          </a:xfrm>
        </p:spPr>
        <p:txBody>
          <a:bodyPr/>
          <a:lstStyle/>
          <a:p>
            <a:pPr marL="228600" lvl="0" indent="-228600" algn="just">
              <a:lnSpc>
                <a:spcPct val="150000"/>
              </a:lnSpc>
              <a:buFont typeface="Wingdings" panose="05000000000000000000" charset="0"/>
              <a:buChar char="Ø"/>
            </a:pPr>
            <a:r>
              <a:rPr lang="en-US" sz="2000" dirty="0" smtClean="0">
                <a:solidFill>
                  <a:prstClr val="black"/>
                </a:solidFill>
              </a:rPr>
              <a:t>Identifying a bird can be a challenge, even for experienced birders.</a:t>
            </a:r>
          </a:p>
          <a:p>
            <a:pPr marL="228600" lvl="0" indent="-228600" algn="just">
              <a:lnSpc>
                <a:spcPct val="150000"/>
              </a:lnSpc>
              <a:buFont typeface="Wingdings" panose="05000000000000000000" charset="0"/>
              <a:buChar char="Ø"/>
            </a:pPr>
            <a:r>
              <a:rPr lang="en-US" sz="2000" dirty="0" smtClean="0">
                <a:solidFill>
                  <a:prstClr val="black"/>
                </a:solidFill>
              </a:rPr>
              <a:t> And if we are new to using field guides, it can be difficult to figure out where to even begin searching in the hundreds of pages of species.</a:t>
            </a:r>
          </a:p>
          <a:p>
            <a:pPr marL="228600" lvl="0" indent="-228600" algn="just">
              <a:lnSpc>
                <a:spcPct val="150000"/>
              </a:lnSpc>
              <a:buFont typeface="Wingdings" panose="05000000000000000000" charset="0"/>
              <a:buChar char="Ø"/>
            </a:pPr>
            <a:r>
              <a:rPr lang="en-US" sz="2000" dirty="0" smtClean="0">
                <a:solidFill>
                  <a:prstClr val="black"/>
                </a:solidFill>
              </a:rPr>
              <a:t> By some features like size, shape and </a:t>
            </a:r>
            <a:r>
              <a:rPr lang="en-US" sz="2000" dirty="0" err="1" smtClean="0">
                <a:solidFill>
                  <a:prstClr val="black"/>
                </a:solidFill>
              </a:rPr>
              <a:t>colour</a:t>
            </a:r>
            <a:r>
              <a:rPr lang="en-US" sz="2000" dirty="0" smtClean="0">
                <a:solidFill>
                  <a:prstClr val="black"/>
                </a:solidFill>
              </a:rPr>
              <a:t> birds can be classified.</a:t>
            </a:r>
          </a:p>
          <a:p>
            <a:pPr marL="228600" lvl="0" indent="-228600" algn="just">
              <a:lnSpc>
                <a:spcPct val="150000"/>
              </a:lnSpc>
              <a:buFont typeface="Wingdings" panose="05000000000000000000" charset="0"/>
              <a:buChar char="Ø"/>
            </a:pPr>
            <a:r>
              <a:rPr lang="en-US" sz="2000" dirty="0" smtClean="0">
                <a:solidFill>
                  <a:prstClr val="black"/>
                </a:solidFill>
              </a:rPr>
              <a:t> By using CNN, we can classify the species of the birds</a:t>
            </a:r>
            <a:endParaRPr lang="en-IN" sz="2000" dirty="0" smtClean="0">
              <a:solidFill>
                <a:prstClr val="black"/>
              </a:solidFill>
              <a:latin typeface="Times New Roman" panose="02020603050405020304" pitchFamily="18" charset="0"/>
              <a:cs typeface="Times New Roman" panose="02020603050405020304" pitchFamily="18" charset="0"/>
            </a:endParaRPr>
          </a:p>
          <a:p>
            <a:pPr marL="342900" indent="-342900" algn="just"/>
            <a:endParaRPr lang="en-IN"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4</a:t>
            </a:r>
            <a:endParaRPr lang="en-IN" dirty="0"/>
          </a:p>
        </p:txBody>
      </p:sp>
    </p:spTree>
    <p:extLst>
      <p:ext uri="{BB962C8B-B14F-4D97-AF65-F5344CB8AC3E}">
        <p14:creationId xmlns:p14="http://schemas.microsoft.com/office/powerpoint/2010/main" val="933371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754144" y="263951"/>
            <a:ext cx="8389856" cy="766337"/>
          </a:xfrm>
        </p:spPr>
        <p:txBody>
          <a:bodyPr>
            <a:noAutofit/>
          </a:bodyPr>
          <a:lstStyle/>
          <a:p>
            <a:pPr algn="l"/>
            <a:r>
              <a:rPr lang="en-US" sz="4000" b="1" dirty="0" smtClean="0"/>
              <a:t>				  DESIGN</a:t>
            </a:r>
            <a:endParaRPr lang="en-IN" sz="4000" b="1" dirty="0"/>
          </a:p>
        </p:txBody>
      </p:sp>
      <p:sp>
        <p:nvSpPr>
          <p:cNvPr id="15" name="Subtitle 2"/>
          <p:cNvSpPr>
            <a:spLocks noGrp="1"/>
          </p:cNvSpPr>
          <p:nvPr>
            <p:ph type="subTitle" idx="1"/>
          </p:nvPr>
        </p:nvSpPr>
        <p:spPr>
          <a:xfrm>
            <a:off x="754144" y="1282045"/>
            <a:ext cx="10818731" cy="4769963"/>
          </a:xfrm>
        </p:spPr>
        <p:txBody>
          <a:bodyPr>
            <a:normAutofit/>
          </a:bodyPr>
          <a:lstStyle/>
          <a:p>
            <a:pPr marL="342900" indent="-342900" algn="just">
              <a:lnSpc>
                <a:spcPct val="150000"/>
              </a:lnSpc>
              <a:buFont typeface="Wingdings" pitchFamily="2" charset="2"/>
              <a:buChar char="Ø"/>
            </a:pPr>
            <a:r>
              <a:rPr lang="en-US" sz="2000" dirty="0" smtClean="0"/>
              <a:t>The </a:t>
            </a:r>
            <a:r>
              <a:rPr lang="en-US" sz="2000" dirty="0"/>
              <a:t>human ability to recognize the birds through the images is more understandable than audio recognition. So, we have used Convolutional Neural Networks (CNN</a:t>
            </a:r>
            <a:r>
              <a:rPr lang="en-US" sz="2000" dirty="0" smtClean="0"/>
              <a:t>).</a:t>
            </a:r>
          </a:p>
          <a:p>
            <a:pPr marL="342900" indent="-342900" algn="just">
              <a:lnSpc>
                <a:spcPct val="150000"/>
              </a:lnSpc>
              <a:buFont typeface="Wingdings" pitchFamily="2" charset="2"/>
              <a:buChar char="Ø"/>
            </a:pPr>
            <a:r>
              <a:rPr lang="en-US" sz="2000" dirty="0" smtClean="0">
                <a:cs typeface="Times New Roman" panose="02020603050405020304" pitchFamily="18" charset="0"/>
              </a:rPr>
              <a:t> In our Project we created a web page such that In that page the user can upload an image so that the trained model of our project can predict the bird specie name and print the output on the web page.</a:t>
            </a:r>
          </a:p>
          <a:p>
            <a:pPr marL="342900" indent="-342900" algn="just">
              <a:lnSpc>
                <a:spcPct val="150000"/>
              </a:lnSpc>
              <a:buFont typeface="Wingdings" pitchFamily="2" charset="2"/>
              <a:buChar char="Ø"/>
            </a:pPr>
            <a:r>
              <a:rPr lang="en-US" sz="2000" dirty="0" smtClean="0">
                <a:cs typeface="Times New Roman" panose="02020603050405020304" pitchFamily="18" charset="0"/>
              </a:rPr>
              <a:t>We also added some features such that the bird common name is being entered on our web page and the scientific name is being printed on the web page.</a:t>
            </a:r>
            <a:endParaRPr lang="en-IN" sz="2000" dirty="0">
              <a:cs typeface="Times New Roman" panose="02020603050405020304" pitchFamily="18" charset="0"/>
            </a:endParaRPr>
          </a:p>
          <a:p>
            <a:pPr marL="342900" indent="-342900" algn="just">
              <a:lnSpc>
                <a:spcPct val="150000"/>
              </a:lnSpc>
              <a:buFont typeface="Arial" pitchFamily="34" charset="0"/>
              <a:buChar char="•"/>
            </a:pPr>
            <a:endParaRPr lang="en-IN" sz="2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5</a:t>
            </a:r>
            <a:endParaRPr lang="en-IN" dirty="0"/>
          </a:p>
        </p:txBody>
      </p:sp>
    </p:spTree>
    <p:extLst>
      <p:ext uri="{BB962C8B-B14F-4D97-AF65-F5344CB8AC3E}">
        <p14:creationId xmlns:p14="http://schemas.microsoft.com/office/powerpoint/2010/main" val="3669630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21208" y="40609"/>
            <a:ext cx="8622792" cy="989679"/>
          </a:xfrm>
        </p:spPr>
        <p:txBody>
          <a:bodyPr>
            <a:normAutofit/>
          </a:bodyPr>
          <a:lstStyle/>
          <a:p>
            <a:pPr algn="l"/>
            <a:r>
              <a:rPr lang="en-US" sz="4000" b="1" dirty="0" smtClean="0"/>
              <a:t>			   FUNCTIONALITIES</a:t>
            </a:r>
            <a:endParaRPr lang="en-IN" sz="4000" b="1" dirty="0"/>
          </a:p>
        </p:txBody>
      </p:sp>
      <p:sp>
        <p:nvSpPr>
          <p:cNvPr id="15" name="Subtitle 2"/>
          <p:cNvSpPr>
            <a:spLocks noGrp="1"/>
          </p:cNvSpPr>
          <p:nvPr>
            <p:ph type="subTitle" idx="1"/>
          </p:nvPr>
        </p:nvSpPr>
        <p:spPr>
          <a:xfrm>
            <a:off x="800100" y="1282046"/>
            <a:ext cx="9829801" cy="5010108"/>
          </a:xfrm>
        </p:spPr>
        <p:txBody>
          <a:bodyPr/>
          <a:lstStyle/>
          <a:p>
            <a:pPr marL="342900" indent="-342900" algn="just">
              <a:buFont typeface="Arial" panose="020B0604020202020204" pitchFamily="34" charset="0"/>
              <a:buChar char="•"/>
            </a:pPr>
            <a:endParaRPr lang="en-US" dirty="0" smtClean="0"/>
          </a:p>
          <a:p>
            <a:pPr marL="342900" indent="-342900" algn="just">
              <a:buFont typeface="Wingdings" pitchFamily="2" charset="2"/>
              <a:buChar char="Ø"/>
            </a:pPr>
            <a:r>
              <a:rPr lang="en-US" dirty="0" smtClean="0"/>
              <a:t>Our project main functionality is to predict the specie name of the bird based on the input provided by the user.</a:t>
            </a:r>
          </a:p>
          <a:p>
            <a:pPr marL="342900" indent="-342900" algn="just">
              <a:buFont typeface="Arial" panose="020B0604020202020204" pitchFamily="34" charset="0"/>
              <a:buChar char="•"/>
            </a:pPr>
            <a:endParaRPr lang="en-US" dirty="0" smtClean="0"/>
          </a:p>
          <a:p>
            <a:pPr marL="342900" indent="-342900" algn="just">
              <a:buFont typeface="Wingdings" pitchFamily="2" charset="2"/>
              <a:buChar char="Ø"/>
            </a:pPr>
            <a:r>
              <a:rPr lang="en-US" dirty="0" smtClean="0"/>
              <a:t>The  main functionalities are</a:t>
            </a:r>
            <a:r>
              <a:rPr lang="en-IN" dirty="0" smtClean="0"/>
              <a:t>:</a:t>
            </a:r>
          </a:p>
          <a:p>
            <a:pPr marL="800100" lvl="1" indent="-342900" algn="just">
              <a:buFont typeface="Wingdings" panose="05000000000000000000" pitchFamily="2" charset="2"/>
              <a:buChar char="ü"/>
            </a:pPr>
            <a:r>
              <a:rPr lang="en-US" dirty="0" smtClean="0"/>
              <a:t>SPECIE NAME DETECTION</a:t>
            </a:r>
          </a:p>
          <a:p>
            <a:pPr marL="800100" lvl="1" indent="-342900" algn="just">
              <a:buFont typeface="Wingdings" panose="05000000000000000000" pitchFamily="2" charset="2"/>
              <a:buChar char="ü"/>
            </a:pPr>
            <a:r>
              <a:rPr lang="en-US" dirty="0" smtClean="0"/>
              <a:t>COMMON NAME TO SCIENTIFIC NAME PREDICTION</a:t>
            </a:r>
          </a:p>
          <a:p>
            <a:pPr marL="800100" lvl="1" indent="-342900" algn="just">
              <a:buFont typeface="Wingdings" panose="05000000000000000000" pitchFamily="2" charset="2"/>
              <a:buChar char="ü"/>
            </a:pPr>
            <a:r>
              <a:rPr lang="en-US" dirty="0" smtClean="0"/>
              <a:t>FAMILY TREE</a:t>
            </a:r>
          </a:p>
          <a:p>
            <a:pPr marL="800100" lvl="1" indent="-342900" algn="just">
              <a:buFont typeface="Wingdings" panose="05000000000000000000" pitchFamily="2" charset="2"/>
              <a:buChar char="ü"/>
            </a:pPr>
            <a:r>
              <a:rPr lang="en-US" dirty="0" smtClean="0"/>
              <a:t>NATIONAL BIRDS</a:t>
            </a:r>
          </a:p>
          <a:p>
            <a:pPr marL="800100" lvl="1" indent="-342900" algn="just">
              <a:buFont typeface="Wingdings" panose="05000000000000000000" pitchFamily="2" charset="2"/>
              <a:buChar char="ü"/>
            </a:pPr>
            <a:r>
              <a:rPr lang="en-US" dirty="0" smtClean="0"/>
              <a:t>CHARACTERISTICS OF BIRD</a:t>
            </a:r>
          </a:p>
          <a:p>
            <a:pPr marL="800100" lvl="1" indent="-342900" algn="just">
              <a:buFont typeface="Wingdings" panose="05000000000000000000" pitchFamily="2" charset="2"/>
              <a:buChar char="ü"/>
            </a:pPr>
            <a:r>
              <a:rPr lang="en-US" dirty="0" smtClean="0"/>
              <a:t>LIFESPAN OF BIRD</a:t>
            </a:r>
          </a:p>
          <a:p>
            <a:pPr marL="800100" lvl="1" indent="-342900" algn="just">
              <a:buFont typeface="Wingdings" panose="05000000000000000000" pitchFamily="2" charset="2"/>
              <a:buChar char="ü"/>
            </a:pPr>
            <a:endParaRPr lang="en-US" dirty="0" smtClean="0"/>
          </a:p>
          <a:p>
            <a:pPr marL="800100" lvl="1" indent="-342900" algn="just">
              <a:buFont typeface="Wingdings" panose="05000000000000000000" pitchFamily="2" charset="2"/>
              <a:buChar char="ü"/>
            </a:pPr>
            <a:endParaRPr lang="en-US" dirty="0" smtClean="0"/>
          </a:p>
          <a:p>
            <a:pPr marL="800100" lvl="1" indent="-342900" algn="just">
              <a:buFont typeface="Wingdings" panose="05000000000000000000" pitchFamily="2" charset="2"/>
              <a:buChar char="ü"/>
            </a:pPr>
            <a:endParaRPr lang="en-US" dirty="0"/>
          </a:p>
          <a:p>
            <a:pPr marL="800100" lvl="1" indent="-342900" algn="just">
              <a:buFont typeface="Wingdings" panose="05000000000000000000" pitchFamily="2" charset="2"/>
              <a:buChar char="ü"/>
            </a:pPr>
            <a:endParaRPr lang="en-US" dirty="0" smtClean="0"/>
          </a:p>
          <a:p>
            <a:pPr marL="800100" lvl="1" indent="-342900" algn="just">
              <a:buFont typeface="Wingdings" panose="05000000000000000000" pitchFamily="2" charset="2"/>
              <a:buChar char="ü"/>
            </a:pPr>
            <a:endParaRPr lang="en-US" dirty="0"/>
          </a:p>
          <a:p>
            <a:pPr marL="800100" lvl="1" indent="-342900" algn="just">
              <a:buFont typeface="Wingdings" panose="05000000000000000000" pitchFamily="2" charset="2"/>
              <a:buChar char="ü"/>
            </a:pPr>
            <a:endParaRPr lang="en-US" dirty="0" smtClean="0"/>
          </a:p>
          <a:p>
            <a:pPr marL="800100" lvl="1" indent="-342900" algn="just">
              <a:buFont typeface="Wingdings" panose="05000000000000000000" pitchFamily="2" charset="2"/>
              <a:buChar char="ü"/>
            </a:pPr>
            <a:endParaRPr lang="en-US" dirty="0" smtClean="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6</a:t>
            </a:r>
            <a:endParaRPr lang="en-IN" dirty="0"/>
          </a:p>
        </p:txBody>
      </p:sp>
    </p:spTree>
    <p:extLst>
      <p:ext uri="{BB962C8B-B14F-4D97-AF65-F5344CB8AC3E}">
        <p14:creationId xmlns:p14="http://schemas.microsoft.com/office/powerpoint/2010/main" val="1903141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1" y="40609"/>
            <a:ext cx="10958513" cy="861885"/>
          </a:xfrm>
        </p:spPr>
        <p:txBody>
          <a:bodyPr>
            <a:normAutofit/>
          </a:bodyPr>
          <a:lstStyle/>
          <a:p>
            <a:r>
              <a:rPr lang="en-US" sz="4000" b="1" dirty="0" smtClean="0"/>
              <a:t>        FLOW CHART</a:t>
            </a:r>
            <a:endParaRPr lang="en-IN" sz="4000" b="1"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a:t>
            </a:r>
            <a:r>
              <a:rPr lang="en-IN" dirty="0"/>
              <a:t>7</a:t>
            </a:r>
          </a:p>
        </p:txBody>
      </p:sp>
      <p:pic>
        <p:nvPicPr>
          <p:cNvPr id="8" name="image25.jpeg"/>
          <p:cNvPicPr/>
          <p:nvPr/>
        </p:nvPicPr>
        <p:blipFill>
          <a:blip r:embed="rId3" cstate="print"/>
          <a:stretch>
            <a:fillRect/>
          </a:stretch>
        </p:blipFill>
        <p:spPr>
          <a:xfrm>
            <a:off x="1698170" y="1658983"/>
            <a:ext cx="8477795" cy="4161656"/>
          </a:xfrm>
          <a:prstGeom prst="rect">
            <a:avLst/>
          </a:prstGeom>
        </p:spPr>
      </p:pic>
    </p:spTree>
    <p:extLst>
      <p:ext uri="{BB962C8B-B14F-4D97-AF65-F5344CB8AC3E}">
        <p14:creationId xmlns:p14="http://schemas.microsoft.com/office/powerpoint/2010/main" val="3296325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594360" y="40609"/>
            <a:ext cx="8549640" cy="989679"/>
          </a:xfrm>
        </p:spPr>
        <p:txBody>
          <a:bodyPr>
            <a:normAutofit/>
          </a:bodyPr>
          <a:lstStyle/>
          <a:p>
            <a:pPr algn="l"/>
            <a:r>
              <a:rPr lang="en-US" sz="4000" b="1" dirty="0" smtClean="0"/>
              <a:t>		      DESIGN COMPARISONS</a:t>
            </a:r>
            <a:endParaRPr lang="en-IN" sz="4000" b="1" dirty="0"/>
          </a:p>
        </p:txBody>
      </p:sp>
      <p:sp>
        <p:nvSpPr>
          <p:cNvPr id="15" name="Subtitle 2"/>
          <p:cNvSpPr>
            <a:spLocks noGrp="1"/>
          </p:cNvSpPr>
          <p:nvPr>
            <p:ph type="subTitle" idx="1"/>
          </p:nvPr>
        </p:nvSpPr>
        <p:spPr>
          <a:xfrm>
            <a:off x="594360" y="1572768"/>
            <a:ext cx="10945368" cy="4728813"/>
          </a:xfrm>
        </p:spPr>
        <p:txBody>
          <a:bodyPr/>
          <a:lstStyle/>
          <a:p>
            <a:pPr marL="342900" indent="-342900" algn="l">
              <a:buFont typeface="Wingdings" pitchFamily="2" charset="2"/>
              <a:buChar char="Ø"/>
            </a:pPr>
            <a:r>
              <a:rPr lang="en-US" sz="2000" dirty="0" smtClean="0"/>
              <a:t>In order to identify </a:t>
            </a:r>
            <a:r>
              <a:rPr lang="en-US" sz="2000" dirty="0"/>
              <a:t>the bird species there are many websites produces the results using different technologies</a:t>
            </a:r>
            <a:r>
              <a:rPr lang="en-US" sz="2000" dirty="0" smtClean="0"/>
              <a:t>.</a:t>
            </a:r>
          </a:p>
          <a:p>
            <a:pPr marL="342900" indent="-342900" algn="l">
              <a:buFont typeface="Wingdings" pitchFamily="2" charset="2"/>
              <a:buChar char="Ø"/>
            </a:pPr>
            <a:r>
              <a:rPr lang="en-US" sz="2000" dirty="0" smtClean="0"/>
              <a:t> </a:t>
            </a:r>
            <a:r>
              <a:rPr lang="en-US" sz="2000" dirty="0"/>
              <a:t>For suppose if we will give an input in those websites and android applications it gives us multiple results instead of single bird name. </a:t>
            </a:r>
            <a:endParaRPr lang="en-US" sz="2000" dirty="0" smtClean="0"/>
          </a:p>
          <a:p>
            <a:pPr marL="342900" indent="-342900" algn="just">
              <a:lnSpc>
                <a:spcPct val="150000"/>
              </a:lnSpc>
              <a:buFont typeface="Wingdings" pitchFamily="2" charset="2"/>
              <a:buChar char="Ø"/>
            </a:pPr>
            <a:r>
              <a:rPr lang="en-US" sz="2000" dirty="0"/>
              <a:t>So, our aim is to develop a project to produce better and accurate results. In order to achieve this, we have used Convolutional Neural Networks to classify the bird </a:t>
            </a:r>
            <a:r>
              <a:rPr lang="en-US" sz="2000" dirty="0" smtClean="0"/>
              <a:t>species.</a:t>
            </a:r>
          </a:p>
          <a:p>
            <a:pPr marL="342900" indent="-342900" algn="just">
              <a:lnSpc>
                <a:spcPct val="150000"/>
              </a:lnSpc>
              <a:buFont typeface="Wingdings" pitchFamily="2" charset="2"/>
              <a:buChar char="Ø"/>
            </a:pPr>
            <a:r>
              <a:rPr lang="en-IN" sz="2000" dirty="0" smtClean="0">
                <a:cs typeface="Times New Roman" panose="02020603050405020304" pitchFamily="18" charset="0"/>
                <a:sym typeface="+mn-ea"/>
              </a:rPr>
              <a:t>In order to achieve this we made a </a:t>
            </a:r>
            <a:r>
              <a:rPr lang="en-IN" sz="2000" dirty="0">
                <a:cs typeface="Times New Roman" panose="02020603050405020304" pitchFamily="18" charset="0"/>
                <a:sym typeface="+mn-ea"/>
              </a:rPr>
              <a:t>web application where we can upload any image of the </a:t>
            </a:r>
            <a:r>
              <a:rPr lang="en-IN" sz="2000" dirty="0" smtClean="0">
                <a:cs typeface="Times New Roman" panose="02020603050405020304" pitchFamily="18" charset="0"/>
                <a:sym typeface="+mn-ea"/>
              </a:rPr>
              <a:t>bird so that the desired specie name is being printed .</a:t>
            </a:r>
          </a:p>
          <a:p>
            <a:pPr marL="342900" indent="-342900" algn="just">
              <a:lnSpc>
                <a:spcPct val="150000"/>
              </a:lnSpc>
              <a:buFont typeface="Arial" panose="020B0604020202020204" pitchFamily="34" charset="0"/>
              <a:buChar char="•"/>
            </a:pPr>
            <a:endParaRPr lang="en-IN" sz="2000" dirty="0" smtClean="0">
              <a:cs typeface="Times New Roman" panose="02020603050405020304" pitchFamily="18" charset="0"/>
              <a:sym typeface="+mn-ea"/>
            </a:endParaRPr>
          </a:p>
          <a:p>
            <a:pPr marL="342900" indent="-342900" algn="just">
              <a:lnSpc>
                <a:spcPct val="150000"/>
              </a:lnSpc>
              <a:buFont typeface="Arial" panose="020B0604020202020204" pitchFamily="34" charset="0"/>
              <a:buChar char="•"/>
            </a:pPr>
            <a:endParaRPr lang="en-IN" sz="2000" dirty="0">
              <a:cs typeface="Times New Roman" panose="02020603050405020304" pitchFamily="18" charset="0"/>
              <a:sym typeface="+mn-ea"/>
            </a:endParaRPr>
          </a:p>
          <a:p>
            <a:pPr marL="342900" indent="-342900" algn="l">
              <a:buFont typeface="Arial" panose="020B0604020202020204" pitchFamily="34" charset="0"/>
              <a:buChar char="•"/>
            </a:pPr>
            <a:endParaRPr lang="en-IN" dirty="0">
              <a:cs typeface="Times New Roman" panose="02020603050405020304" pitchFamily="18" charset="0"/>
            </a:endParaRPr>
          </a:p>
          <a:p>
            <a:pPr marL="342900" indent="-342900" algn="l">
              <a:buFont typeface="Arial" panose="020B0604020202020204" pitchFamily="34" charset="0"/>
              <a:buChar char="•"/>
            </a:pPr>
            <a:endParaRPr lang="en-IN"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8</a:t>
            </a:r>
            <a:endParaRPr lang="en-IN" dirty="0"/>
          </a:p>
        </p:txBody>
      </p:sp>
    </p:spTree>
    <p:extLst>
      <p:ext uri="{BB962C8B-B14F-4D97-AF65-F5344CB8AC3E}">
        <p14:creationId xmlns:p14="http://schemas.microsoft.com/office/powerpoint/2010/main" val="342527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a:spLocks noGrp="1"/>
          </p:cNvSpPr>
          <p:nvPr>
            <p:ph type="ctrTitle"/>
          </p:nvPr>
        </p:nvSpPr>
        <p:spPr>
          <a:xfrm>
            <a:off x="641022" y="40609"/>
            <a:ext cx="8502977" cy="989679"/>
          </a:xfrm>
        </p:spPr>
        <p:txBody>
          <a:bodyPr>
            <a:normAutofit fontScale="90000"/>
          </a:bodyPr>
          <a:lstStyle/>
          <a:p>
            <a:pPr algn="l"/>
            <a:r>
              <a:rPr lang="en-US" sz="4000" b="1" dirty="0" smtClean="0"/>
              <a:t>		SYSTEM DESIGN IMPROVEMENTS</a:t>
            </a:r>
            <a:endParaRPr lang="en-IN" sz="4000" b="1" dirty="0"/>
          </a:p>
        </p:txBody>
      </p:sp>
      <p:sp>
        <p:nvSpPr>
          <p:cNvPr id="15" name="Subtitle 2"/>
          <p:cNvSpPr>
            <a:spLocks noGrp="1"/>
          </p:cNvSpPr>
          <p:nvPr>
            <p:ph type="subTitle" idx="1"/>
          </p:nvPr>
        </p:nvSpPr>
        <p:spPr>
          <a:xfrm>
            <a:off x="641022" y="1498862"/>
            <a:ext cx="10201149" cy="4346767"/>
          </a:xfrm>
        </p:spPr>
        <p:txBody>
          <a:bodyPr>
            <a:normAutofit/>
          </a:bodyPr>
          <a:lstStyle/>
          <a:p>
            <a:pPr marL="342900" indent="-342900" algn="l">
              <a:buFont typeface="Wingdings" pitchFamily="2" charset="2"/>
              <a:buChar char="Ø"/>
            </a:pPr>
            <a:r>
              <a:rPr lang="en-US" dirty="0" smtClean="0"/>
              <a:t>In Many websites the datasets that are taken into consideration are small datasets, i.e. less number of Birds Species.</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Also noise images are present.</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So our aim is to improve these drawbacks and achieve the better accuracy.</a:t>
            </a:r>
          </a:p>
          <a:p>
            <a:pPr marL="342900" indent="-342900" algn="l">
              <a:buFont typeface="Arial" panose="020B0604020202020204" pitchFamily="34" charset="0"/>
              <a:buChar char="•"/>
            </a:pPr>
            <a:endParaRPr lang="en-US" dirty="0" smtClean="0"/>
          </a:p>
          <a:p>
            <a:pPr marL="342900" indent="-342900" algn="l">
              <a:buFont typeface="Wingdings" pitchFamily="2" charset="2"/>
              <a:buChar char="Ø"/>
            </a:pPr>
            <a:r>
              <a:rPr lang="en-US" dirty="0" smtClean="0"/>
              <a:t>So for that we have used the CNN Algorithm for the better result </a:t>
            </a:r>
            <a:r>
              <a:rPr lang="en-IN" dirty="0">
                <a:cs typeface="Times New Roman" panose="02020603050405020304" pitchFamily="18" charset="0"/>
              </a:rPr>
              <a:t>t</a:t>
            </a:r>
            <a:r>
              <a:rPr lang="en-IN" dirty="0" smtClean="0">
                <a:cs typeface="Times New Roman" panose="02020603050405020304" pitchFamily="18" charset="0"/>
              </a:rPr>
              <a:t>o </a:t>
            </a:r>
            <a:r>
              <a:rPr lang="en-IN" dirty="0">
                <a:cs typeface="Times New Roman" panose="02020603050405020304" pitchFamily="18" charset="0"/>
              </a:rPr>
              <a:t>detect the type of species by using the image of </a:t>
            </a:r>
            <a:r>
              <a:rPr lang="en-IN" dirty="0" smtClean="0">
                <a:cs typeface="Times New Roman" panose="02020603050405020304" pitchFamily="18" charset="0"/>
              </a:rPr>
              <a:t>bird.</a:t>
            </a:r>
            <a:endParaRPr lang="en-IN" dirty="0"/>
          </a:p>
        </p:txBody>
      </p:sp>
      <p:sp>
        <p:nvSpPr>
          <p:cNvPr id="16" name="Rectangle 15">
            <a:extLst>
              <a:ext uri="{FF2B5EF4-FFF2-40B4-BE49-F238E27FC236}">
                <a16:creationId xmlns="" xmlns:a16="http://schemas.microsoft.com/office/drawing/2014/main" id="{CBE12A59-DB8B-4EDB-A6B4-CD91D451FD09}"/>
              </a:ext>
            </a:extLst>
          </p:cNvPr>
          <p:cNvSpPr/>
          <p:nvPr/>
        </p:nvSpPr>
        <p:spPr>
          <a:xfrm>
            <a:off x="0" y="952500"/>
            <a:ext cx="12192000" cy="77788"/>
          </a:xfrm>
          <a:prstGeom prst="rect">
            <a:avLst/>
          </a:prstGeom>
          <a:solidFill>
            <a:schemeClr val="accent2"/>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 xmlns:a16="http://schemas.microsoft.com/office/drawing/2014/main" id="{822D7EAA-10A7-4F60-B0AD-8730F7525D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91850" y="1"/>
            <a:ext cx="1200150" cy="860426"/>
          </a:xfrm>
          <a:prstGeom prst="rect">
            <a:avLst/>
          </a:prstGeom>
        </p:spPr>
      </p:pic>
      <p:sp>
        <p:nvSpPr>
          <p:cNvPr id="18" name="TextBox 17">
            <a:extLst>
              <a:ext uri="{FF2B5EF4-FFF2-40B4-BE49-F238E27FC236}">
                <a16:creationId xmlns="" xmlns:a16="http://schemas.microsoft.com/office/drawing/2014/main" id="{B9E65205-DCA5-426F-9E40-4EB73D577931}"/>
              </a:ext>
            </a:extLst>
          </p:cNvPr>
          <p:cNvSpPr txBox="1"/>
          <p:nvPr/>
        </p:nvSpPr>
        <p:spPr>
          <a:xfrm>
            <a:off x="0" y="6429375"/>
            <a:ext cx="12192000" cy="369332"/>
          </a:xfrm>
          <a:prstGeom prst="rect">
            <a:avLst/>
          </a:prstGeom>
          <a:noFill/>
        </p:spPr>
        <p:txBody>
          <a:bodyPr wrap="square" rtlCol="0">
            <a:spAutoFit/>
          </a:bodyPr>
          <a:lstStyle/>
          <a:p>
            <a:pPr algn="ctr"/>
            <a:r>
              <a:rPr lang="en-IN" dirty="0"/>
              <a:t>                                                       Department of Computer Science and Engineering                                             Slide No</a:t>
            </a:r>
            <a:r>
              <a:rPr lang="en-IN" dirty="0" smtClean="0"/>
              <a:t>: </a:t>
            </a:r>
            <a:r>
              <a:rPr lang="en-IN" dirty="0"/>
              <a:t>9</a:t>
            </a:r>
          </a:p>
        </p:txBody>
      </p:sp>
    </p:spTree>
    <p:extLst>
      <p:ext uri="{BB962C8B-B14F-4D97-AF65-F5344CB8AC3E}">
        <p14:creationId xmlns:p14="http://schemas.microsoft.com/office/powerpoint/2010/main" val="20081394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TotalTime>
  <Words>1127</Words>
  <Application>Microsoft Office PowerPoint</Application>
  <PresentationFormat>Widescreen</PresentationFormat>
  <Paragraphs>139</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vt:lpstr>
      <vt:lpstr>Calibri Light</vt:lpstr>
      <vt:lpstr>Times New Roman</vt:lpstr>
      <vt:lpstr>Wingdings</vt:lpstr>
      <vt:lpstr>Office Theme</vt:lpstr>
      <vt:lpstr>Bird Species Detection</vt:lpstr>
      <vt:lpstr>Shri Vishnu engineering college for women::Bhimavaram (Autonomous)</vt:lpstr>
      <vt:lpstr>      CONTENTS</vt:lpstr>
      <vt:lpstr>   PROBLEM STATEMENT</vt:lpstr>
      <vt:lpstr>      DESIGN</vt:lpstr>
      <vt:lpstr>      FUNCTIONALITIES</vt:lpstr>
      <vt:lpstr>        FLOW CHART</vt:lpstr>
      <vt:lpstr>        DESIGN COMPARISONS</vt:lpstr>
      <vt:lpstr>  SYSTEM DESIGN IMPROVEMENTS</vt:lpstr>
      <vt:lpstr>   IMPLEMENTATION</vt:lpstr>
      <vt:lpstr>   IMPLEMENTATION</vt:lpstr>
      <vt:lpstr>       TECHNICAL SKILLS</vt:lpstr>
      <vt:lpstr>    MODULES</vt:lpstr>
      <vt:lpstr>    Bird Species Detection</vt:lpstr>
      <vt:lpstr> Common Name to Scientific Name</vt:lpstr>
      <vt:lpstr>    Family Tree</vt:lpstr>
      <vt:lpstr>    National Birds</vt:lpstr>
      <vt:lpstr>   Characteristics of Bird</vt:lpstr>
      <vt:lpstr>       LifeSpan of Bird</vt:lpstr>
      <vt:lpstr>    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Bird Species Detection</dc:title>
  <dc:creator>Lenovo</dc:creator>
  <cp:lastModifiedBy>Lenovo</cp:lastModifiedBy>
  <cp:revision>71</cp:revision>
  <dcterms:created xsi:type="dcterms:W3CDTF">2022-03-20T13:33:06Z</dcterms:created>
  <dcterms:modified xsi:type="dcterms:W3CDTF">2022-04-29T11:02:27Z</dcterms:modified>
</cp:coreProperties>
</file>

<file path=docProps/thumbnail.jpeg>
</file>